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36"/>
  </p:notesMasterIdLst>
  <p:handoutMasterIdLst>
    <p:handoutMasterId r:id="rId37"/>
  </p:handoutMasterIdLst>
  <p:sldIdLst>
    <p:sldId id="267" r:id="rId5"/>
    <p:sldId id="268" r:id="rId6"/>
    <p:sldId id="282" r:id="rId7"/>
    <p:sldId id="284" r:id="rId8"/>
    <p:sldId id="306" r:id="rId9"/>
    <p:sldId id="305" r:id="rId10"/>
    <p:sldId id="308" r:id="rId11"/>
    <p:sldId id="279" r:id="rId12"/>
    <p:sldId id="281" r:id="rId13"/>
    <p:sldId id="286" r:id="rId14"/>
    <p:sldId id="287" r:id="rId15"/>
    <p:sldId id="272" r:id="rId16"/>
    <p:sldId id="296" r:id="rId17"/>
    <p:sldId id="299" r:id="rId18"/>
    <p:sldId id="297" r:id="rId19"/>
    <p:sldId id="288" r:id="rId20"/>
    <p:sldId id="309" r:id="rId21"/>
    <p:sldId id="300" r:id="rId22"/>
    <p:sldId id="298" r:id="rId23"/>
    <p:sldId id="289" r:id="rId24"/>
    <p:sldId id="310" r:id="rId25"/>
    <p:sldId id="290" r:id="rId26"/>
    <p:sldId id="292" r:id="rId27"/>
    <p:sldId id="301" r:id="rId28"/>
    <p:sldId id="293" r:id="rId29"/>
    <p:sldId id="294" r:id="rId30"/>
    <p:sldId id="302" r:id="rId31"/>
    <p:sldId id="295" r:id="rId32"/>
    <p:sldId id="283" r:id="rId33"/>
    <p:sldId id="304" r:id="rId34"/>
    <p:sldId id="27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2" autoAdjust="0"/>
    <p:restoredTop sz="83289" autoAdjust="0"/>
  </p:normalViewPr>
  <p:slideViewPr>
    <p:cSldViewPr snapToGrid="0">
      <p:cViewPr varScale="1">
        <p:scale>
          <a:sx n="75" d="100"/>
          <a:sy n="75" d="100"/>
        </p:scale>
        <p:origin x="492" y="6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pt-PT" b="1" noProof="0" dirty="0"/>
            <a:t>Objetivo</a:t>
          </a:r>
          <a:r>
            <a:rPr lang="en-US" b="1" dirty="0"/>
            <a:t> Final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 b="1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 b="1"/>
        </a:p>
      </dgm:t>
    </dgm:pt>
    <dgm:pt modelId="{82992329-2141-41AE-8498-398419F9D342}">
      <dgm:prSet phldrT="[Text]"/>
      <dgm:spPr/>
      <dgm:t>
        <a:bodyPr/>
        <a:lstStyle/>
        <a:p>
          <a:r>
            <a:rPr lang="en-US" b="1" dirty="0"/>
            <a:t>1ª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 b="1"/>
        </a:p>
      </dgm:t>
    </dgm:pt>
    <dgm:pt modelId="{FC647F25-4DEC-4063-BBDD-F93B2C5E6756}">
      <dgm:prSet phldrT="[Text]"/>
      <dgm:spPr/>
      <dgm:t>
        <a:bodyPr/>
        <a:lstStyle/>
        <a:p>
          <a:r>
            <a:rPr lang="en-US" b="1" dirty="0"/>
            <a:t>2ª </a:t>
          </a:r>
          <a:r>
            <a:rPr lang="pt-PT" b="1" noProof="0" dirty="0"/>
            <a:t>etapa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 b="1"/>
        </a:p>
      </dgm:t>
    </dgm:pt>
    <dgm:pt modelId="{8BE2605C-7CE8-47DB-BB7C-9F8E7BE3F10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554833DC-B2E9-4EC4-BE29-567E27AFFCE9}" type="pres">
      <dgm:prSet presAssocID="{F58074C2-62CA-4AAD-83F9-86A9EA52414A}" presName="centerShape" presStyleLbl="node0" presStyleIdx="0" presStyleCnt="1"/>
      <dgm:spPr/>
    </dgm:pt>
    <dgm:pt modelId="{4D690ADA-31A3-4F28-885A-28DF5F103706}" type="pres">
      <dgm:prSet presAssocID="{E81300EC-0913-435C-965C-A88DA29AAB91}" presName="parTrans" presStyleLbl="bgSibTrans2D1" presStyleIdx="0" presStyleCnt="2"/>
      <dgm:spPr/>
    </dgm:pt>
    <dgm:pt modelId="{67EBB65A-7257-412C-8654-2A5DF0F53D96}" type="pres">
      <dgm:prSet presAssocID="{82992329-2141-41AE-8498-398419F9D342}" presName="node" presStyleLbl="node1" presStyleIdx="0" presStyleCnt="2" custRadScaleRad="130584" custRadScaleInc="-9665">
        <dgm:presLayoutVars>
          <dgm:bulletEnabled val="1"/>
        </dgm:presLayoutVars>
      </dgm:prSet>
      <dgm:spPr/>
    </dgm:pt>
    <dgm:pt modelId="{8AB706A7-02C1-46A2-A98B-CDFA489A87FB}" type="pres">
      <dgm:prSet presAssocID="{563D9B7B-235D-4E46-AC66-2AA43E9B3579}" presName="parTrans" presStyleLbl="bgSibTrans2D1" presStyleIdx="1" presStyleCnt="2"/>
      <dgm:spPr/>
    </dgm:pt>
    <dgm:pt modelId="{8F193061-2615-45BA-B6B6-82880A2F8A5A}" type="pres">
      <dgm:prSet presAssocID="{FC647F25-4DEC-4063-BBDD-F93B2C5E6756}" presName="node" presStyleLbl="node1" presStyleIdx="1" presStyleCnt="2" custRadScaleRad="100792" custRadScaleInc="-709">
        <dgm:presLayoutVars>
          <dgm:bulletEnabled val="1"/>
        </dgm:presLayoutVars>
      </dgm:prSet>
      <dgm:spPr/>
    </dgm:pt>
  </dgm:ptLst>
  <dgm:cxnLst>
    <dgm:cxn modelId="{0B315826-3E89-4E42-A2B3-0F88EB19A4BF}" type="presOf" srcId="{FC647F25-4DEC-4063-BBDD-F93B2C5E6756}" destId="{8F193061-2615-45BA-B6B6-82880A2F8A5A}" srcOrd="0" destOrd="0" presId="urn:microsoft.com/office/officeart/2005/8/layout/radial4"/>
    <dgm:cxn modelId="{B73C5330-B946-4B0F-B510-966692B2589E}" type="presOf" srcId="{563D9B7B-235D-4E46-AC66-2AA43E9B3579}" destId="{8AB706A7-02C1-46A2-A98B-CDFA489A87FB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4E969D60-AF1F-4218-B708-EB0EE4D212B8}" type="presOf" srcId="{F58074C2-62CA-4AAD-83F9-86A9EA52414A}" destId="{554833DC-B2E9-4EC4-BE29-567E27AFFCE9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932026CF-9B1D-4A1F-8144-B8D0F3156DF8}" type="presOf" srcId="{E81300EC-0913-435C-965C-A88DA29AAB91}" destId="{4D690ADA-31A3-4F28-885A-28DF5F103706}" srcOrd="0" destOrd="0" presId="urn:microsoft.com/office/officeart/2005/8/layout/radial4"/>
    <dgm:cxn modelId="{99C26DE9-2681-4CF8-A3E1-DA3387C2A804}" type="presOf" srcId="{82992329-2141-41AE-8498-398419F9D342}" destId="{67EBB65A-7257-412C-8654-2A5DF0F53D96}" srcOrd="0" destOrd="0" presId="urn:microsoft.com/office/officeart/2005/8/layout/radial4"/>
    <dgm:cxn modelId="{648AEAEB-B770-4A22-9780-9D8FE6CE4B8A}" type="presOf" srcId="{A9F48CA0-B85B-4458-AC23-3F6299AE7CF2}" destId="{8BE2605C-7CE8-47DB-BB7C-9F8E7BE3F109}" srcOrd="0" destOrd="0" presId="urn:microsoft.com/office/officeart/2005/8/layout/radial4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F346166C-99B2-42A8-B7DA-F269F8206A36}" type="presParOf" srcId="{8BE2605C-7CE8-47DB-BB7C-9F8E7BE3F109}" destId="{554833DC-B2E9-4EC4-BE29-567E27AFFCE9}" srcOrd="0" destOrd="0" presId="urn:microsoft.com/office/officeart/2005/8/layout/radial4"/>
    <dgm:cxn modelId="{F7B20EF6-806F-41F6-ACAB-771C266401BC}" type="presParOf" srcId="{8BE2605C-7CE8-47DB-BB7C-9F8E7BE3F109}" destId="{4D690ADA-31A3-4F28-885A-28DF5F103706}" srcOrd="1" destOrd="0" presId="urn:microsoft.com/office/officeart/2005/8/layout/radial4"/>
    <dgm:cxn modelId="{40B45B59-0328-45E1-BDF6-BAE130B2CF37}" type="presParOf" srcId="{8BE2605C-7CE8-47DB-BB7C-9F8E7BE3F109}" destId="{67EBB65A-7257-412C-8654-2A5DF0F53D96}" srcOrd="2" destOrd="0" presId="urn:microsoft.com/office/officeart/2005/8/layout/radial4"/>
    <dgm:cxn modelId="{114D25D9-FCB7-4458-A993-F86CBD4105DF}" type="presParOf" srcId="{8BE2605C-7CE8-47DB-BB7C-9F8E7BE3F109}" destId="{8AB706A7-02C1-46A2-A98B-CDFA489A87FB}" srcOrd="3" destOrd="0" presId="urn:microsoft.com/office/officeart/2005/8/layout/radial4"/>
    <dgm:cxn modelId="{ED00E59B-82A4-4DBA-89FC-A8E963887C88}" type="presParOf" srcId="{8BE2605C-7CE8-47DB-BB7C-9F8E7BE3F109}" destId="{8F193061-2615-45BA-B6B6-82880A2F8A5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833DC-B2E9-4EC4-BE29-567E27AFFCE9}">
      <dsp:nvSpPr>
        <dsp:cNvPr id="0" name=""/>
        <dsp:cNvSpPr/>
      </dsp:nvSpPr>
      <dsp:spPr>
        <a:xfrm>
          <a:off x="1984252" y="1930987"/>
          <a:ext cx="1830223" cy="183022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PT" sz="2700" b="1" kern="1200" noProof="0" dirty="0"/>
            <a:t>Objetivo</a:t>
          </a:r>
          <a:r>
            <a:rPr lang="en-US" sz="2700" b="1" kern="1200" dirty="0"/>
            <a:t> Final</a:t>
          </a:r>
        </a:p>
      </dsp:txBody>
      <dsp:txXfrm>
        <a:off x="2252282" y="2199017"/>
        <a:ext cx="1294163" cy="1294163"/>
      </dsp:txXfrm>
    </dsp:sp>
    <dsp:sp modelId="{4D690ADA-31A3-4F28-885A-28DF5F103706}">
      <dsp:nvSpPr>
        <dsp:cNvPr id="0" name=""/>
        <dsp:cNvSpPr/>
      </dsp:nvSpPr>
      <dsp:spPr>
        <a:xfrm rot="12910467">
          <a:off x="734040" y="1581533"/>
          <a:ext cx="1482116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EBB65A-7257-412C-8654-2A5DF0F53D96}">
      <dsp:nvSpPr>
        <dsp:cNvPr id="0" name=""/>
        <dsp:cNvSpPr/>
      </dsp:nvSpPr>
      <dsp:spPr>
        <a:xfrm>
          <a:off x="0" y="719956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 dirty="0"/>
            <a:t>1ª </a:t>
          </a:r>
          <a:r>
            <a:rPr lang="pt-PT" sz="4100" b="1" kern="1200" noProof="0" dirty="0"/>
            <a:t>etapa</a:t>
          </a:r>
        </a:p>
      </dsp:txBody>
      <dsp:txXfrm>
        <a:off x="40740" y="760696"/>
        <a:ext cx="1657232" cy="1309490"/>
      </dsp:txXfrm>
    </dsp:sp>
    <dsp:sp modelId="{8AB706A7-02C1-46A2-A98B-CDFA489A87FB}">
      <dsp:nvSpPr>
        <dsp:cNvPr id="0" name=""/>
        <dsp:cNvSpPr/>
      </dsp:nvSpPr>
      <dsp:spPr>
        <a:xfrm rot="19461714">
          <a:off x="3574023" y="1567377"/>
          <a:ext cx="1490308" cy="521613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193061-2615-45BA-B6B6-82880A2F8A5A}">
      <dsp:nvSpPr>
        <dsp:cNvPr id="0" name=""/>
        <dsp:cNvSpPr/>
      </dsp:nvSpPr>
      <dsp:spPr>
        <a:xfrm>
          <a:off x="4055418" y="698524"/>
          <a:ext cx="1738712" cy="139097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8105" tIns="78105" rIns="78105" bIns="78105" numCol="1" spcCol="1270" anchor="ctr" anchorCtr="0">
          <a:noAutofit/>
        </a:bodyPr>
        <a:lstStyle/>
        <a:p>
          <a:pPr marL="0" lvl="0" indent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 dirty="0"/>
            <a:t>2ª </a:t>
          </a:r>
          <a:r>
            <a:rPr lang="pt-PT" sz="4100" b="1" kern="1200" noProof="0" dirty="0"/>
            <a:t>etapa</a:t>
          </a:r>
        </a:p>
      </dsp:txBody>
      <dsp:txXfrm>
        <a:off x="4096158" y="739264"/>
        <a:ext cx="1657232" cy="1309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1.jpg>
</file>

<file path=ppt/media/image13.jpg>
</file>

<file path=ppt/media/image15.png>
</file>

<file path=ppt/media/image17.jpg>
</file>

<file path=ppt/media/image19.jpg>
</file>

<file path=ppt/media/image2.jpg>
</file>

<file path=ppt/media/image3.jpg>
</file>

<file path=ppt/media/image4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6/28/2017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  <a:p>
            <a:r>
              <a:rPr lang="pt-PT" dirty="0"/>
              <a:t>RESULTS:</a:t>
            </a:r>
          </a:p>
          <a:p>
            <a:r>
              <a:rPr lang="pt-PT" dirty="0"/>
              <a:t>-&gt; Results as expected: image sink device is sending correct signals to source device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053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This design transmitts image and sound.</a:t>
            </a:r>
          </a:p>
          <a:p>
            <a:r>
              <a:rPr lang="pt-PT" dirty="0"/>
              <a:t>See features in the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386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RESULTS AS EXPECTED:</a:t>
            </a:r>
          </a:p>
          <a:p>
            <a:r>
              <a:rPr lang="pt-PT" dirty="0"/>
              <a:t>-&gt; No problem with sound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3784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See features in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004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 Antes da serialização:</a:t>
            </a:r>
          </a:p>
          <a:p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block that generates the color bar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syncs the different domains clocks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generates framesof 40 bits at 148,5 Mhz (FULL HD image)</a:t>
            </a:r>
          </a:p>
          <a:p>
            <a:r>
              <a:rPr lang="pt-PT" dirty="0">
                <a:sym typeface="Wingdings" panose="05000000000000000000" pitchFamily="2" charset="2"/>
              </a:rPr>
              <a:t>-&gt; GTX:</a:t>
            </a:r>
          </a:p>
          <a:p>
            <a:r>
              <a:rPr lang="pt-PT" dirty="0">
                <a:sym typeface="Wingdings" panose="05000000000000000000" pitchFamily="2" charset="2"/>
              </a:rPr>
              <a:t>	 Sends data at 5,94 Gb/s</a:t>
            </a:r>
          </a:p>
          <a:p>
            <a:r>
              <a:rPr lang="pt-PT" dirty="0">
                <a:sym typeface="Wingdings" panose="05000000000000000000" pitchFamily="2" charset="2"/>
              </a:rPr>
              <a:t>-&gt; Depois de serialização: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reorganizes the data received using SOF to do that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extracts values of pixel. Vsync, hsync and enable from frame organized and send it to HDMI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6290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TEST SETUP:</a:t>
            </a:r>
          </a:p>
          <a:p>
            <a:r>
              <a:rPr lang="pt-PT" dirty="0"/>
              <a:t>-&gt; </a:t>
            </a:r>
            <a:r>
              <a:rPr lang="pt-PT" dirty="0" err="1"/>
              <a:t>equal</a:t>
            </a:r>
            <a:r>
              <a:rPr lang="pt-PT" dirty="0"/>
              <a:t> to </a:t>
            </a:r>
            <a:r>
              <a:rPr lang="pt-PT" dirty="0" err="1"/>
              <a:t>previous</a:t>
            </a:r>
            <a:r>
              <a:rPr lang="pt-PT" baseline="0" dirty="0"/>
              <a:t> </a:t>
            </a:r>
            <a:r>
              <a:rPr lang="pt-PT" baseline="0" dirty="0" err="1"/>
              <a:t>but</a:t>
            </a:r>
            <a:r>
              <a:rPr lang="pt-PT" baseline="0" dirty="0"/>
              <a:t> </a:t>
            </a:r>
            <a:r>
              <a:rPr lang="pt-PT" baseline="0" dirty="0" err="1"/>
              <a:t>now</a:t>
            </a:r>
            <a:r>
              <a:rPr lang="pt-PT" baseline="0" dirty="0"/>
              <a:t> </a:t>
            </a:r>
            <a:r>
              <a:rPr lang="pt-PT" baseline="0" dirty="0" err="1"/>
              <a:t>connected</a:t>
            </a:r>
            <a:r>
              <a:rPr lang="pt-PT" baseline="0" dirty="0"/>
              <a:t> SMA CABLE to </a:t>
            </a:r>
            <a:r>
              <a:rPr lang="pt-PT" baseline="0" dirty="0" err="1"/>
              <a:t>transmit</a:t>
            </a:r>
            <a:r>
              <a:rPr lang="pt-PT" baseline="0" dirty="0"/>
              <a:t> serial data</a:t>
            </a:r>
            <a:endParaRPr lang="pt-PT" dirty="0"/>
          </a:p>
          <a:p>
            <a:r>
              <a:rPr lang="pt-PT" dirty="0"/>
              <a:t>RESULTS:</a:t>
            </a:r>
          </a:p>
          <a:p>
            <a:r>
              <a:rPr lang="pt-PT" dirty="0"/>
              <a:t>-&gt; a expected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 Antes da serialização:</a:t>
            </a:r>
          </a:p>
          <a:p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block that generates the color bar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syncs the different domains clocks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generates framesof 40 bits at 148,5 Mhz (FULL HD image)</a:t>
            </a:r>
          </a:p>
          <a:p>
            <a:r>
              <a:rPr lang="pt-PT" dirty="0">
                <a:sym typeface="Wingdings" panose="05000000000000000000" pitchFamily="2" charset="2"/>
              </a:rPr>
              <a:t>-&gt; GTX:</a:t>
            </a:r>
          </a:p>
          <a:p>
            <a:r>
              <a:rPr lang="pt-PT" dirty="0">
                <a:sym typeface="Wingdings" panose="05000000000000000000" pitchFamily="2" charset="2"/>
              </a:rPr>
              <a:t>	 Sends data at 5,94 Gb/s</a:t>
            </a:r>
          </a:p>
          <a:p>
            <a:r>
              <a:rPr lang="pt-PT" dirty="0">
                <a:sym typeface="Wingdings" panose="05000000000000000000" pitchFamily="2" charset="2"/>
              </a:rPr>
              <a:t>-&gt; Depois de serialização: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reorganizes the data received using SOF to do that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extracts values of pixel. Vsync, hsync and enable from frame organized and send it to HDMI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883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Need for High Speed Communications:</a:t>
            </a:r>
          </a:p>
          <a:p>
            <a:r>
              <a:rPr lang="pt-PT" dirty="0">
                <a:sym typeface="Wingdings" panose="05000000000000000000" pitchFamily="2" charset="2"/>
              </a:rPr>
              <a:t></a:t>
            </a:r>
          </a:p>
          <a:p>
            <a:r>
              <a:rPr lang="pt-PT" dirty="0">
                <a:sym typeface="Wingdings" panose="05000000000000000000" pitchFamily="2" charset="2"/>
              </a:rPr>
              <a:t>Multimedia Interface Security</a:t>
            </a:r>
          </a:p>
          <a:p>
            <a:r>
              <a:rPr lang="pt-PT" dirty="0">
                <a:sym typeface="Wingdings" panose="05000000000000000000" pitchFamily="2" charset="2"/>
              </a:rPr>
              <a:t>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TEST SETUP:</a:t>
            </a:r>
          </a:p>
          <a:p>
            <a:r>
              <a:rPr lang="pt-PT" dirty="0"/>
              <a:t>-&gt; </a:t>
            </a:r>
            <a:r>
              <a:rPr lang="pt-PT" dirty="0" err="1"/>
              <a:t>equal</a:t>
            </a:r>
            <a:r>
              <a:rPr lang="pt-PT" dirty="0"/>
              <a:t> to </a:t>
            </a:r>
            <a:r>
              <a:rPr lang="pt-PT" dirty="0" err="1"/>
              <a:t>previous</a:t>
            </a:r>
            <a:r>
              <a:rPr lang="pt-PT" baseline="0" dirty="0"/>
              <a:t> </a:t>
            </a:r>
            <a:r>
              <a:rPr lang="pt-PT" baseline="0" dirty="0" err="1"/>
              <a:t>but</a:t>
            </a:r>
            <a:r>
              <a:rPr lang="pt-PT" baseline="0" dirty="0"/>
              <a:t> </a:t>
            </a:r>
            <a:r>
              <a:rPr lang="pt-PT" baseline="0" dirty="0" err="1"/>
              <a:t>now</a:t>
            </a:r>
            <a:r>
              <a:rPr lang="pt-PT" baseline="0" dirty="0"/>
              <a:t> </a:t>
            </a:r>
            <a:r>
              <a:rPr lang="pt-PT" baseline="0" dirty="0" err="1"/>
              <a:t>connected</a:t>
            </a:r>
            <a:r>
              <a:rPr lang="pt-PT" baseline="0" dirty="0"/>
              <a:t> SMA CABLE to </a:t>
            </a:r>
            <a:r>
              <a:rPr lang="pt-PT" baseline="0" dirty="0" err="1"/>
              <a:t>transmit</a:t>
            </a:r>
            <a:r>
              <a:rPr lang="pt-PT" baseline="0" dirty="0"/>
              <a:t> serial data</a:t>
            </a:r>
            <a:endParaRPr lang="pt-PT" dirty="0"/>
          </a:p>
          <a:p>
            <a:r>
              <a:rPr lang="pt-PT" dirty="0"/>
              <a:t>RESULTS:</a:t>
            </a:r>
          </a:p>
          <a:p>
            <a:r>
              <a:rPr lang="pt-PT" dirty="0"/>
              <a:t>-&gt; </a:t>
            </a:r>
            <a:r>
              <a:rPr lang="pt-PT" dirty="0" err="1"/>
              <a:t>syncronization</a:t>
            </a:r>
            <a:r>
              <a:rPr lang="pt-PT" baseline="0" dirty="0"/>
              <a:t> </a:t>
            </a:r>
            <a:r>
              <a:rPr lang="pt-PT" baseline="0" dirty="0" err="1"/>
              <a:t>problem</a:t>
            </a:r>
            <a:r>
              <a:rPr lang="pt-PT" baseline="0" dirty="0"/>
              <a:t> (horizontal </a:t>
            </a:r>
            <a:r>
              <a:rPr lang="pt-PT" baseline="0" dirty="0" err="1"/>
              <a:t>syncronization</a:t>
            </a:r>
            <a:r>
              <a:rPr lang="pt-PT" baseline="0" dirty="0"/>
              <a:t>)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i="0" dirty="0"/>
              <a:t>FPGA VC7203: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“Field-Programmable gate array”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Programmable device to develop and implement design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FMC connectors</a:t>
            </a:r>
            <a:r>
              <a:rPr lang="en-US" dirty="0"/>
              <a:t>: transmit parallel data with a data rate up to 2 Gb/s (per channel)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</a:t>
            </a:r>
            <a:r>
              <a:rPr lang="en-US" b="1" dirty="0"/>
              <a:t>GTX transceivers </a:t>
            </a:r>
            <a:r>
              <a:rPr lang="en-US" dirty="0"/>
              <a:t>: transmit serial data up to 12,5 Gb/s que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serializar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 e </a:t>
            </a:r>
            <a:r>
              <a:rPr lang="en-US" dirty="0" err="1"/>
              <a:t>deserializa-los</a:t>
            </a:r>
            <a:endParaRPr lang="en-US" dirty="0"/>
          </a:p>
          <a:p>
            <a:r>
              <a:rPr lang="en-US" b="1" dirty="0"/>
              <a:t>TB-FMCH-HDMI2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Receiver (image above) and Transmitter (Image below)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R</a:t>
            </a:r>
            <a:r>
              <a:rPr lang="en-US" dirty="0"/>
              <a:t>eceive and transmit data from sink and source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Integrated FPGA with 3 different configurations available (SPARTAN 6-</a:t>
            </a: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XC6SLX45 - 3FGG484C)</a:t>
            </a:r>
          </a:p>
          <a:p>
            <a:pPr lvl="1">
              <a:lnSpc>
                <a:spcPct val="200000"/>
              </a:lnSpc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Connection to VC7203 FPGA through FMC connectors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Criar e desenvolver diferentes aquiteturas de forma a obter uma comunicação direta entre as duas placas HDMI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730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algn="just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b="1" dirty="0"/>
              <a:t>2ª etapa</a:t>
            </a:r>
            <a:r>
              <a:rPr lang="pt-PT" dirty="0"/>
              <a:t>: Criar e desenvolver uma arquitetura capaz de encapsular os dados em paralelo e enviá-los para o módulo GTX, bem como o processo inverso.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pPr lvl="1" algn="just">
              <a:lnSpc>
                <a:spcPct val="200000"/>
              </a:lnSpc>
            </a:pPr>
            <a:endParaRPr lang="pt-PT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69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-&gt;block generates color bar</a:t>
            </a:r>
          </a:p>
          <a:p>
            <a:r>
              <a:rPr lang="pt-PT" dirty="0"/>
              <a:t>FEATURES:</a:t>
            </a:r>
          </a:p>
          <a:p>
            <a:r>
              <a:rPr lang="pt-PT" dirty="0"/>
              <a:t>-&gt; see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819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32B96DC-D1E7-4668-A471-A46ECA2AE34F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C444FFE-4BDB-4301-83D8-FE8B25E7CF5A}" type="datetime1">
              <a:rPr lang="en-US" smtClean="0"/>
              <a:t>6/28/2017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3200" dirty="0">
                <a:solidFill>
                  <a:schemeClr val="accent2"/>
                </a:solidFill>
                <a:latin typeface="inherit"/>
              </a:rPr>
              <a:t>Implementação em FPGA de um conversor HDMI para tansmissão em série de alta velocidade</a:t>
            </a: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br>
              <a:rPr lang="pt-PT" altLang="pt-PT" sz="3200" dirty="0">
                <a:solidFill>
                  <a:schemeClr val="accent2"/>
                </a:solidFill>
                <a:latin typeface="inherit"/>
              </a:rPr>
            </a:br>
            <a:r>
              <a:rPr lang="pt-PT" altLang="pt-PT" sz="2400" b="1" dirty="0">
                <a:solidFill>
                  <a:schemeClr val="tx1"/>
                </a:solidFill>
                <a:latin typeface="inherit"/>
              </a:rPr>
              <a:t>Ana Marisa Oliveira Barbosa</a:t>
            </a: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br>
              <a:rPr lang="pt-PT" altLang="pt-PT" sz="2400" dirty="0">
                <a:solidFill>
                  <a:schemeClr val="tx1"/>
                </a:solidFill>
                <a:latin typeface="inherit"/>
              </a:rPr>
            </a:b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João Paulo de Castro Canas Ferreira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Co-orientador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Henrique Manuel de Castro Faria Salgado</a:t>
            </a:r>
            <a:br>
              <a:rPr lang="pt-PT" altLang="pt-PT" sz="2000" i="1" dirty="0">
                <a:solidFill>
                  <a:schemeClr val="tx1"/>
                </a:solidFill>
                <a:latin typeface="inherit"/>
              </a:rPr>
            </a:br>
            <a:r>
              <a:rPr lang="pt-PT" altLang="pt-PT" sz="2000" b="1" i="1" dirty="0">
                <a:solidFill>
                  <a:schemeClr val="tx1"/>
                </a:solidFill>
                <a:latin typeface="inherit"/>
              </a:rPr>
              <a:t>Supervisor Externo</a:t>
            </a:r>
            <a:r>
              <a:rPr lang="pt-PT" altLang="pt-PT" sz="2000" i="1" dirty="0">
                <a:solidFill>
                  <a:schemeClr val="tx1"/>
                </a:solidFill>
                <a:latin typeface="inherit"/>
              </a:rPr>
              <a:t>: Luís Manuel de Sousa Pessoa</a:t>
            </a:r>
            <a:endParaRPr lang="pt-PT" altLang="pt-PT" sz="4400" i="1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endParaRPr lang="en-US" dirty="0"/>
          </a:p>
          <a:p>
            <a:pPr algn="ctr"/>
            <a:r>
              <a:rPr lang="en-US" b="1" cap="none" dirty="0"/>
              <a:t>6 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Picture 2" descr="http://www.labiomep.up.pt/wp-content/uploads/2012/07/logo-FEUP1.jpg">
            <a:extLst>
              <a:ext uri="{FF2B5EF4-FFF2-40B4-BE49-F238E27FC236}">
                <a16:creationId xmlns:a16="http://schemas.microsoft.com/office/drawing/2014/main" id="{80646D84-2C2C-4A61-87BE-DA774CCDBC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7271" y="5027121"/>
            <a:ext cx="3208409" cy="974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1ª Etapa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2210697"/>
            <a:ext cx="10785218" cy="35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2ª Etapa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115" y="1811788"/>
            <a:ext cx="5480729" cy="441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Conceção, Desenvolvimento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</a:t>
            </a:r>
            <a:r>
              <a:rPr lang="en-US" dirty="0" err="1"/>
              <a:t>resultados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Etapa 1 -  </a:t>
            </a:r>
            <a:r>
              <a:rPr lang="en-US" dirty="0" err="1"/>
              <a:t>Conceção</a:t>
            </a:r>
            <a:r>
              <a:rPr lang="en-US" dirty="0"/>
              <a:t> e </a:t>
            </a:r>
            <a:r>
              <a:rPr lang="en-US" dirty="0" err="1"/>
              <a:t>Desenvolvimento</a:t>
            </a:r>
            <a:br>
              <a:rPr lang="en-US" dirty="0"/>
            </a:br>
            <a:r>
              <a:rPr lang="en-US" sz="2800" dirty="0"/>
              <a:t>Generate and transmit COLOR BAR in FPGA to HDMI source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042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3026" y="2321889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To star transmission of the color Bar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5641817" y="1845553"/>
            <a:ext cx="2131166" cy="368141"/>
          </a:xfrm>
        </p:spPr>
        <p:txBody>
          <a:bodyPr/>
          <a:lstStyle/>
          <a:p>
            <a:r>
              <a:rPr lang="en-US"/>
              <a:t>Design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48" y="2321887"/>
            <a:ext cx="6943789" cy="3664243"/>
          </a:xfrm>
        </p:spPr>
      </p:pic>
    </p:spTree>
    <p:extLst>
      <p:ext uri="{BB962C8B-B14F-4D97-AF65-F5344CB8AC3E}">
        <p14:creationId xmlns:p14="http://schemas.microsoft.com/office/powerpoint/2010/main" val="842521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Etapa 1 – </a:t>
            </a:r>
            <a:r>
              <a:rPr lang="en-US" dirty="0" err="1"/>
              <a:t>Arquitetura</a:t>
            </a:r>
            <a:r>
              <a:rPr lang="en-US" dirty="0"/>
              <a:t> A</a:t>
            </a:r>
            <a:br>
              <a:rPr lang="en-US" dirty="0"/>
            </a:br>
            <a:r>
              <a:rPr lang="en-US" sz="2800" dirty="0" err="1"/>
              <a:t>Transmissão</a:t>
            </a:r>
            <a:r>
              <a:rPr lang="en-US" sz="2800" dirty="0"/>
              <a:t> de </a:t>
            </a:r>
            <a:r>
              <a:rPr lang="en-US" sz="2800" dirty="0" err="1"/>
              <a:t>uma</a:t>
            </a:r>
            <a:r>
              <a:rPr lang="en-US" sz="2800" dirty="0"/>
              <a:t> </a:t>
            </a:r>
            <a:r>
              <a:rPr lang="en-US" sz="2800" dirty="0" err="1"/>
              <a:t>imagem</a:t>
            </a:r>
            <a:r>
              <a:rPr lang="en-US" sz="2800" dirty="0"/>
              <a:t> </a:t>
            </a:r>
            <a:r>
              <a:rPr lang="en-US" sz="2800" dirty="0" err="1"/>
              <a:t>gerada</a:t>
            </a:r>
            <a:r>
              <a:rPr lang="en-US" sz="2800" dirty="0"/>
              <a:t> </a:t>
            </a:r>
            <a:r>
              <a:rPr lang="en-US" sz="2800" dirty="0" err="1"/>
              <a:t>na</a:t>
            </a:r>
            <a:r>
              <a:rPr lang="en-US" sz="2800" dirty="0"/>
              <a:t> FPGA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6141611" y="1919309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86126" y="2093289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</a:t>
            </a:r>
          </a:p>
          <a:p>
            <a:pPr lvl="2"/>
            <a:r>
              <a:rPr lang="pt-PT" sz="1600" dirty="0"/>
              <a:t>Taxa de atualização vertical de 60 Hz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start</a:t>
            </a:r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 Simple communication of image between HDMI devices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10058400" cy="736282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883972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6293225" y="2582334"/>
            <a:ext cx="4862456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ON: transmit Color Bar</a:t>
            </a:r>
          </a:p>
          <a:p>
            <a:pPr lvl="2"/>
            <a:r>
              <a:rPr lang="en-US" sz="1600" dirty="0"/>
              <a:t>OFF: transmit image from HDMI sink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4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Simple communication of image between HDMI devices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699708" y="1742739"/>
            <a:ext cx="2131166" cy="368141"/>
          </a:xfrm>
        </p:spPr>
        <p:txBody>
          <a:bodyPr/>
          <a:lstStyle/>
          <a:p>
            <a:r>
              <a:rPr lang="en-US"/>
              <a:t>Design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41" y="1926809"/>
            <a:ext cx="8672878" cy="426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56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Etapa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2800" dirty="0"/>
              <a:t>Transmissão de imagem entre dispositivos HDMI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5614504" y="1883834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180" y="1883834"/>
            <a:ext cx="5659120" cy="446616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pixels</a:t>
            </a:r>
          </a:p>
          <a:p>
            <a:pPr lvl="2"/>
            <a:r>
              <a:rPr lang="pt-PT" sz="1600" dirty="0"/>
              <a:t>Taxa de atualização vertical de 60 Hz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dirty="0"/>
              <a:t>ON: Transmite a barra de cores</a:t>
            </a:r>
          </a:p>
          <a:p>
            <a:pPr lvl="2"/>
            <a:r>
              <a:rPr lang="pt-PT" sz="1600" dirty="0"/>
              <a:t>OFF: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Results</a:t>
            </a:r>
            <a:br>
              <a:rPr lang="en-US" dirty="0"/>
            </a:br>
            <a:r>
              <a:rPr lang="en-US" sz="2800" dirty="0"/>
              <a:t>Simple communication of image between HDMI devices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6949440" y="2148114"/>
            <a:ext cx="4948518" cy="3648236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384782"/>
            <a:ext cx="4539727" cy="368141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6949440" y="1779973"/>
            <a:ext cx="4539727" cy="368141"/>
          </a:xfrm>
        </p:spPr>
        <p:txBody>
          <a:bodyPr/>
          <a:lstStyle/>
          <a:p>
            <a:r>
              <a:rPr lang="en-US" dirty="0" err="1"/>
              <a:t>rESULTS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" y="3400345"/>
            <a:ext cx="6419849" cy="155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85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 Simple communication of image and sound between HDMI devices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10058400" cy="736282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883972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and </a:t>
            </a:r>
            <a:r>
              <a:rPr lang="en-US" sz="2000" dirty="0" err="1"/>
              <a:t>YCbCr</a:t>
            </a:r>
            <a:r>
              <a:rPr lang="en-US" sz="2000" dirty="0"/>
              <a:t> images</a:t>
            </a:r>
          </a:p>
          <a:p>
            <a:pPr lvl="2"/>
            <a:r>
              <a:rPr lang="en-US" sz="1600" dirty="0"/>
              <a:t>8/10/12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6293225" y="2582334"/>
            <a:ext cx="4862456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Transmit sound from HDMI sink:</a:t>
            </a:r>
          </a:p>
          <a:p>
            <a:pPr lvl="2"/>
            <a:r>
              <a:rPr lang="en-US" sz="1600" dirty="0"/>
              <a:t>Audio in format I2S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POWER Button</a:t>
            </a:r>
          </a:p>
          <a:p>
            <a:pPr lvl="2"/>
            <a:r>
              <a:rPr lang="en-US" sz="1600" dirty="0"/>
              <a:t>OFF: transmit Color Bar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/>
              <a:t>Mute Button</a:t>
            </a:r>
          </a:p>
          <a:p>
            <a:pPr lvl="2"/>
            <a:r>
              <a:rPr lang="en-US" sz="1600" dirty="0"/>
              <a:t>To mute the system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95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Conteúdo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e Motivação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do Projeto</a:t>
            </a:r>
          </a:p>
          <a:p>
            <a:pPr lvl="1"/>
            <a:r>
              <a:rPr lang="pt-PT" dirty="0"/>
              <a:t>2ª Etapa do Projeto</a:t>
            </a:r>
          </a:p>
          <a:p>
            <a:r>
              <a:rPr lang="pt-PT" dirty="0"/>
              <a:t>Conceção,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  <a:endParaRPr lang="en-US" dirty="0"/>
          </a:p>
          <a:p>
            <a:r>
              <a:rPr lang="pt-PT" dirty="0"/>
              <a:t>Conclusões</a:t>
            </a:r>
          </a:p>
          <a:p>
            <a:r>
              <a:rPr lang="pt-PT" dirty="0"/>
              <a:t>Trabalho Futuro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 – Arquitetura C</a:t>
            </a:r>
            <a:br>
              <a:rPr lang="en-US" dirty="0"/>
            </a:br>
            <a:r>
              <a:rPr lang="en-US" sz="3100" dirty="0" err="1"/>
              <a:t>Transmissão</a:t>
            </a:r>
            <a:r>
              <a:rPr lang="en-US" sz="3100" dirty="0"/>
              <a:t> de </a:t>
            </a:r>
            <a:r>
              <a:rPr lang="en-US" sz="3100" dirty="0" err="1"/>
              <a:t>imagem</a:t>
            </a:r>
            <a:r>
              <a:rPr lang="en-US" sz="3100" dirty="0"/>
              <a:t> e </a:t>
            </a:r>
            <a:r>
              <a:rPr lang="en-US" sz="3100" dirty="0" err="1"/>
              <a:t>som</a:t>
            </a:r>
            <a:r>
              <a:rPr lang="en-US" sz="3100" dirty="0"/>
              <a:t> entre </a:t>
            </a:r>
            <a:r>
              <a:rPr lang="en-US" sz="3100" dirty="0" err="1"/>
              <a:t>dispositivos</a:t>
            </a:r>
            <a:r>
              <a:rPr lang="en-US" sz="3100" dirty="0"/>
              <a:t> HDMI</a:t>
            </a:r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877060"/>
            <a:ext cx="4883972" cy="4345940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32704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r>
              <a:rPr lang="pt-PT" dirty="0"/>
              <a:t>(registos utilizados)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G_6431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8055" y="1854440"/>
            <a:ext cx="7816850" cy="4397135"/>
          </a:xfrm>
        </p:spPr>
      </p:pic>
      <p:sp>
        <p:nvSpPr>
          <p:cNvPr id="7" name="Title 11"/>
          <p:cNvSpPr txBox="1">
            <a:spLocks/>
          </p:cNvSpPr>
          <p:nvPr/>
        </p:nvSpPr>
        <p:spPr>
          <a:xfrm>
            <a:off x="1097280" y="482138"/>
            <a:ext cx="10058400" cy="12552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3100" dirty="0"/>
              <a:t>Simple communication of image and sound between HDMI devices</a:t>
            </a:r>
          </a:p>
        </p:txBody>
      </p:sp>
    </p:spTree>
    <p:extLst>
      <p:ext uri="{BB962C8B-B14F-4D97-AF65-F5344CB8AC3E}">
        <p14:creationId xmlns:p14="http://schemas.microsoft.com/office/powerpoint/2010/main" val="1297700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80405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1097279" y="234946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To start transmission of the color Bar</a:t>
            </a:r>
          </a:p>
        </p:txBody>
      </p:sp>
      <p:sp>
        <p:nvSpPr>
          <p:cNvPr id="14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324407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3100" dirty="0"/>
              <a:t>Serial communication of color bar generated in FPGA and HDMI source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"/>
          </p:nvPr>
        </p:nvSpPr>
        <p:spPr>
          <a:xfrm>
            <a:off x="6035039" y="221369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Create frames of 40 bits: </a:t>
            </a:r>
          </a:p>
          <a:p>
            <a:pPr lvl="2"/>
            <a:r>
              <a:rPr lang="en-US" sz="1600" dirty="0"/>
              <a:t>Each frame contains </a:t>
            </a:r>
            <a:r>
              <a:rPr lang="en-US" sz="1600" i="1" dirty="0"/>
              <a:t>pixel</a:t>
            </a:r>
            <a:r>
              <a:rPr lang="en-US" sz="1600" dirty="0"/>
              <a:t> value, </a:t>
            </a:r>
            <a:r>
              <a:rPr lang="en-US" sz="1600" i="1" dirty="0" err="1"/>
              <a:t>hsync</a:t>
            </a:r>
            <a:r>
              <a:rPr lang="en-US" sz="1600" dirty="0"/>
              <a:t> value, </a:t>
            </a:r>
            <a:r>
              <a:rPr lang="en-US" sz="1600" i="1" dirty="0" err="1"/>
              <a:t>vsync</a:t>
            </a:r>
            <a:r>
              <a:rPr lang="en-US" sz="1600" dirty="0"/>
              <a:t> value and </a:t>
            </a:r>
            <a:r>
              <a:rPr lang="en-US" sz="1600" i="1" dirty="0"/>
              <a:t>enable</a:t>
            </a:r>
            <a:r>
              <a:rPr lang="en-US" sz="1600" dirty="0"/>
              <a:t> value</a:t>
            </a:r>
          </a:p>
          <a:p>
            <a:pPr lvl="1"/>
            <a:r>
              <a:rPr lang="en-US" sz="2000" dirty="0"/>
              <a:t>Samples data at 148,5 MHz to TX</a:t>
            </a:r>
          </a:p>
          <a:p>
            <a:pPr lvl="2"/>
            <a:r>
              <a:rPr lang="en-US" sz="1600" dirty="0"/>
              <a:t>Each frame is send to the TX @ 148,5 MHz</a:t>
            </a:r>
          </a:p>
          <a:p>
            <a:pPr lvl="1"/>
            <a:r>
              <a:rPr lang="en-US" sz="2000" dirty="0"/>
              <a:t>Line Rate = 5,94 Gb/s</a:t>
            </a:r>
          </a:p>
          <a:p>
            <a:pPr lvl="1"/>
            <a:r>
              <a:rPr lang="en-US" sz="2000" dirty="0"/>
              <a:t>Receives data at 148,5 MHz from RX</a:t>
            </a:r>
          </a:p>
          <a:p>
            <a:pPr lvl="2"/>
            <a:r>
              <a:rPr lang="en-US" sz="1600" dirty="0"/>
              <a:t>Each frame is received from RX @ 148,5 MHz</a:t>
            </a:r>
          </a:p>
          <a:p>
            <a:pPr lvl="1"/>
            <a:r>
              <a:rPr lang="en-US" sz="2000" dirty="0"/>
              <a:t>Re-organize data received</a:t>
            </a:r>
          </a:p>
          <a:p>
            <a:pPr lvl="2"/>
            <a:r>
              <a:rPr lang="en-US" sz="1600" dirty="0"/>
              <a:t>Data needs to be re-organized when received from the RX</a:t>
            </a:r>
          </a:p>
        </p:txBody>
      </p:sp>
    </p:spTree>
    <p:extLst>
      <p:ext uri="{BB962C8B-B14F-4D97-AF65-F5344CB8AC3E}">
        <p14:creationId xmlns:p14="http://schemas.microsoft.com/office/powerpoint/2010/main" val="314044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324407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3100" dirty="0"/>
              <a:t>Serial communication of color bar generated in FPGA and HDMI source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15798"/>
            <a:ext cx="2054713" cy="480840"/>
          </a:xfrm>
        </p:spPr>
        <p:txBody>
          <a:bodyPr>
            <a:normAutofit/>
          </a:bodyPr>
          <a:lstStyle/>
          <a:p>
            <a:r>
              <a:rPr lang="en-US" dirty="0"/>
              <a:t>Design diagram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509" y="1815798"/>
            <a:ext cx="7694177" cy="441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51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30929"/>
          <a:stretch/>
        </p:blipFill>
        <p:spPr>
          <a:xfrm>
            <a:off x="5920575" y="1892300"/>
            <a:ext cx="5434610" cy="4425803"/>
          </a:xfrm>
          <a:prstGeom prst="rect">
            <a:avLst/>
          </a:prstGeom>
          <a:ln>
            <a:noFill/>
          </a:ln>
          <a:effectLst/>
        </p:spPr>
      </p:pic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57658" cy="1450757"/>
          </a:xfrm>
        </p:spPr>
        <p:txBody>
          <a:bodyPr>
            <a:normAutofit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2800" dirty="0"/>
              <a:t>Serial communication of image between HDMI sink and source</a:t>
            </a:r>
            <a:endParaRPr lang="en-US" sz="270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180405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1097279" y="234946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035038" y="2213695"/>
            <a:ext cx="5419899" cy="4070727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ON: transmit Color Bar</a:t>
            </a:r>
          </a:p>
          <a:p>
            <a:pPr lvl="2"/>
            <a:r>
              <a:rPr lang="en-US" sz="1600" dirty="0"/>
              <a:t>OFF: transmit image from HDMI sink device</a:t>
            </a:r>
            <a:endParaRPr lang="en-US" sz="2000" dirty="0"/>
          </a:p>
          <a:p>
            <a:pPr lvl="1"/>
            <a:r>
              <a:rPr lang="en-US" sz="2000" dirty="0"/>
              <a:t>Create frames of 40 bits: </a:t>
            </a:r>
          </a:p>
          <a:p>
            <a:pPr lvl="2"/>
            <a:r>
              <a:rPr lang="en-US" sz="1600" dirty="0"/>
              <a:t>Each frame contains </a:t>
            </a:r>
            <a:r>
              <a:rPr lang="en-US" sz="1600" i="1" dirty="0"/>
              <a:t>pixel</a:t>
            </a:r>
            <a:r>
              <a:rPr lang="en-US" sz="1600" dirty="0"/>
              <a:t> value, </a:t>
            </a:r>
            <a:r>
              <a:rPr lang="en-US" sz="1600" i="1" dirty="0" err="1"/>
              <a:t>hsync</a:t>
            </a:r>
            <a:r>
              <a:rPr lang="en-US" sz="1600" dirty="0"/>
              <a:t> value, </a:t>
            </a:r>
            <a:r>
              <a:rPr lang="en-US" sz="1600" i="1" dirty="0" err="1"/>
              <a:t>vsync</a:t>
            </a:r>
            <a:r>
              <a:rPr lang="en-US" sz="1600" dirty="0"/>
              <a:t> value and </a:t>
            </a:r>
            <a:r>
              <a:rPr lang="en-US" sz="1600" i="1" dirty="0"/>
              <a:t>enable</a:t>
            </a:r>
            <a:r>
              <a:rPr lang="en-US" sz="1600" dirty="0"/>
              <a:t> value</a:t>
            </a:r>
          </a:p>
          <a:p>
            <a:pPr lvl="1"/>
            <a:r>
              <a:rPr lang="en-US" sz="2000" dirty="0"/>
              <a:t>Samples data at 148,5 MHz to TX</a:t>
            </a:r>
          </a:p>
          <a:p>
            <a:pPr lvl="2"/>
            <a:r>
              <a:rPr lang="en-US" sz="1600" dirty="0"/>
              <a:t>Each frame is send to the TX @ 148,5 MHz</a:t>
            </a:r>
          </a:p>
          <a:p>
            <a:pPr lvl="1"/>
            <a:r>
              <a:rPr lang="en-US" sz="2000" dirty="0"/>
              <a:t>Line Rate = 5,94 Gb/s</a:t>
            </a:r>
          </a:p>
          <a:p>
            <a:pPr lvl="1"/>
            <a:r>
              <a:rPr lang="en-US" sz="2000" dirty="0"/>
              <a:t>Receives data at 148,5 MHz from RX</a:t>
            </a:r>
          </a:p>
          <a:p>
            <a:pPr lvl="2"/>
            <a:r>
              <a:rPr lang="en-US" sz="1600" dirty="0"/>
              <a:t>Each frame is received from RX @ 148,5 MHz</a:t>
            </a:r>
          </a:p>
          <a:p>
            <a:pPr lvl="1"/>
            <a:r>
              <a:rPr lang="en-US" sz="2000" dirty="0"/>
              <a:t>Re-organize data received</a:t>
            </a:r>
          </a:p>
          <a:p>
            <a:pPr lvl="2"/>
            <a:r>
              <a:rPr lang="en-US" sz="1600" dirty="0"/>
              <a:t>Data needs to be re-organized when received from the RX</a:t>
            </a:r>
          </a:p>
        </p:txBody>
      </p:sp>
    </p:spTree>
    <p:extLst>
      <p:ext uri="{BB962C8B-B14F-4D97-AF65-F5344CB8AC3E}">
        <p14:creationId xmlns:p14="http://schemas.microsoft.com/office/powerpoint/2010/main" val="305271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740045" cy="1450757"/>
          </a:xfrm>
        </p:spPr>
        <p:txBody>
          <a:bodyPr>
            <a:normAutofit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2800" dirty="0"/>
              <a:t>Serial communication of image between HDMI sink and source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15798"/>
            <a:ext cx="2054713" cy="480840"/>
          </a:xfrm>
        </p:spPr>
        <p:txBody>
          <a:bodyPr>
            <a:normAutofit/>
          </a:bodyPr>
          <a:lstStyle/>
          <a:p>
            <a:r>
              <a:rPr lang="en-US" dirty="0"/>
              <a:t>Design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325" y="1737360"/>
            <a:ext cx="7231606" cy="450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77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 – Results</a:t>
            </a:r>
            <a:br>
              <a:rPr lang="en-US" dirty="0"/>
            </a:br>
            <a:r>
              <a:rPr lang="en-US" sz="3100" dirty="0"/>
              <a:t>Serial communication of image between HDMI sink and source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700" t="7761" r="21886"/>
          <a:stretch/>
        </p:blipFill>
        <p:spPr>
          <a:xfrm>
            <a:off x="5516797" y="2211185"/>
            <a:ext cx="5638884" cy="3985220"/>
          </a:xfrm>
          <a:prstGeom prst="rect">
            <a:avLst/>
          </a:prstGeom>
          <a:ln>
            <a:noFill/>
          </a:ln>
          <a:effectLst/>
        </p:spPr>
      </p:pic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66375" y="1843044"/>
            <a:ext cx="4539727" cy="368141"/>
          </a:xfrm>
        </p:spPr>
        <p:txBody>
          <a:bodyPr/>
          <a:lstStyle/>
          <a:p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3DF47F-3F97-4F9C-8F35-E5F613E086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motivação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Conclusion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Hdmi</a:t>
            </a:r>
            <a:r>
              <a:rPr lang="en-US" dirty="0"/>
              <a:t> back-to-back link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Serial communication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/>
              <a:t>Serial Communication was achieved</a:t>
            </a:r>
          </a:p>
          <a:p>
            <a:pPr lvl="2"/>
            <a:r>
              <a:rPr lang="en-US" dirty="0"/>
              <a:t>Available to achieve 5,94 Gb/s</a:t>
            </a:r>
          </a:p>
          <a:p>
            <a:pPr lvl="2"/>
            <a:r>
              <a:rPr lang="en-US" dirty="0"/>
              <a:t>Other data rates are achievable for other configurations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Transmit Sound with image too</a:t>
            </a:r>
          </a:p>
          <a:p>
            <a:pPr lvl="2"/>
            <a:r>
              <a:rPr lang="en-US" dirty="0"/>
              <a:t>Work on the packing protocol and get better results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1188720" y="2582334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field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Explore two channels of HDMI data and work on some configurations with that</a:t>
            </a:r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Obrigada</a:t>
            </a:r>
            <a:r>
              <a:rPr lang="en-US" dirty="0"/>
              <a:t> pela a </a:t>
            </a:r>
            <a:r>
              <a:rPr lang="en-US" dirty="0" err="1"/>
              <a:t>atenção</a:t>
            </a:r>
            <a:endParaRPr lang="en-US" dirty="0"/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Questão</a:t>
            </a:r>
            <a:r>
              <a:rPr lang="en-US" dirty="0"/>
              <a:t>?</a:t>
            </a: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“The journey is the reward”</a:t>
            </a: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pPr algn="r"/>
            <a:r>
              <a:rPr lang="en-US" dirty="0">
                <a:solidFill>
                  <a:schemeClr val="tx1"/>
                </a:solidFill>
              </a:rPr>
              <a:t>Steve Jobs</a:t>
            </a:r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/>
              <a:t>Motivação</a:t>
            </a:r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210697"/>
            <a:ext cx="4561242" cy="414079"/>
          </a:xfrm>
        </p:spPr>
        <p:txBody>
          <a:bodyPr>
            <a:noAutofit/>
          </a:bodyPr>
          <a:lstStyle/>
          <a:p>
            <a:pPr algn="ctr"/>
            <a:r>
              <a:rPr lang="en-US" dirty="0" err="1"/>
              <a:t>Necessidade</a:t>
            </a:r>
            <a:r>
              <a:rPr lang="en-US" dirty="0"/>
              <a:t> de </a:t>
            </a:r>
            <a:r>
              <a:rPr lang="en-US" dirty="0" err="1"/>
              <a:t>ligações</a:t>
            </a:r>
            <a:r>
              <a:rPr lang="en-US" dirty="0"/>
              <a:t> de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velocidade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686" y="2624776"/>
            <a:ext cx="4636994" cy="31041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2624776"/>
            <a:ext cx="4681728" cy="31089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518686" y="2210697"/>
            <a:ext cx="4561242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 err="1"/>
              <a:t>Segurança</a:t>
            </a:r>
            <a:r>
              <a:rPr lang="en-US" dirty="0"/>
              <a:t> contra </a:t>
            </a:r>
            <a:r>
              <a:rPr lang="en-US" dirty="0" err="1"/>
              <a:t>reproduções</a:t>
            </a:r>
            <a:r>
              <a:rPr lang="en-US" dirty="0"/>
              <a:t> </a:t>
            </a:r>
            <a:r>
              <a:rPr lang="en-US" dirty="0" err="1"/>
              <a:t>ilegais</a:t>
            </a:r>
            <a:endParaRPr lang="en-US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84209" y="2210697"/>
            <a:ext cx="408790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/>
              <a:t>Equipamento</a:t>
            </a:r>
            <a:r>
              <a:rPr lang="en-US" sz="2800" dirty="0"/>
              <a:t> </a:t>
            </a:r>
            <a:r>
              <a:rPr lang="en-US" sz="2800" dirty="0" err="1"/>
              <a:t>Usado</a:t>
            </a:r>
            <a:r>
              <a:rPr lang="en-US" sz="2800" dirty="0"/>
              <a:t>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313A8-EA78-4281-A20E-BFA14F791CEC}"/>
              </a:ext>
            </a:extLst>
          </p:cNvPr>
          <p:cNvSpPr txBox="1"/>
          <p:nvPr/>
        </p:nvSpPr>
        <p:spPr>
          <a:xfrm>
            <a:off x="2995997" y="5991034"/>
            <a:ext cx="17231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Conectores</a:t>
            </a:r>
            <a:r>
              <a:rPr lang="en-US" dirty="0"/>
              <a:t> FMC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5B631-1ED7-49F8-A48D-800AB96182EC}"/>
              </a:ext>
            </a:extLst>
          </p:cNvPr>
          <p:cNvSpPr txBox="1"/>
          <p:nvPr/>
        </p:nvSpPr>
        <p:spPr>
          <a:xfrm>
            <a:off x="2722310" y="2925103"/>
            <a:ext cx="224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bg1"/>
                </a:solidFill>
              </a:rPr>
              <a:t>Trancetores</a:t>
            </a:r>
            <a:r>
              <a:rPr lang="en-US" dirty="0">
                <a:solidFill>
                  <a:schemeClr val="bg1"/>
                </a:solidFill>
              </a:rPr>
              <a:t> GTX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2098703"/>
            <a:ext cx="10058400" cy="3616860"/>
          </a:xfrm>
        </p:spPr>
        <p:txBody>
          <a:bodyPr>
            <a:normAutofit/>
          </a:bodyPr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</p:txBody>
      </p:sp>
    </p:spTree>
    <p:extLst>
      <p:ext uri="{BB962C8B-B14F-4D97-AF65-F5344CB8AC3E}">
        <p14:creationId xmlns:p14="http://schemas.microsoft.com/office/powerpoint/2010/main" val="29153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977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9" name="Oval 8"/>
          <p:cNvSpPr/>
          <p:nvPr/>
        </p:nvSpPr>
        <p:spPr>
          <a:xfrm>
            <a:off x="4546084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/>
          <p:cNvSpPr txBox="1"/>
          <p:nvPr/>
        </p:nvSpPr>
        <p:spPr>
          <a:xfrm>
            <a:off x="5276096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11" name="Oval 10"/>
          <p:cNvSpPr/>
          <p:nvPr/>
        </p:nvSpPr>
        <p:spPr>
          <a:xfrm>
            <a:off x="5249203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6675405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6648512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7331764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5" name="Oval 14"/>
          <p:cNvSpPr/>
          <p:nvPr/>
        </p:nvSpPr>
        <p:spPr>
          <a:xfrm>
            <a:off x="7304871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20" y="1970375"/>
            <a:ext cx="10000060" cy="417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graphicFrame>
        <p:nvGraphicFramePr>
          <p:cNvPr id="4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1420944586"/>
              </p:ext>
            </p:extLst>
          </p:nvPr>
        </p:nvGraphicFramePr>
        <p:xfrm>
          <a:off x="3227115" y="1737360"/>
          <a:ext cx="5798729" cy="44936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1828</TotalTime>
  <Words>1750</Words>
  <Application>Microsoft Office PowerPoint</Application>
  <PresentationFormat>Widescreen</PresentationFormat>
  <Paragraphs>393</Paragraphs>
  <Slides>31</Slides>
  <Notes>21</Notes>
  <HiddenSlides>11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Calibri</vt:lpstr>
      <vt:lpstr>Calibri Light</vt:lpstr>
      <vt:lpstr>Georgia</vt:lpstr>
      <vt:lpstr>inherit</vt:lpstr>
      <vt:lpstr>Mangal</vt:lpstr>
      <vt:lpstr>Nyala</vt:lpstr>
      <vt:lpstr>Wingdings</vt:lpstr>
      <vt:lpstr>Retrospect</vt:lpstr>
      <vt:lpstr>Implementação em FPGA de um conversor HDMI para tansmissão em série de alta velocidade  Ana Marisa Oliveira Barbosa   Orientador: João Paulo de Castro Canas Ferreira Co-orientador: Henrique Manuel de Castro Faria Salgado Supervisor Externo: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Objetivos</vt:lpstr>
      <vt:lpstr>Conceção, Desenvolvimento</vt:lpstr>
      <vt:lpstr>Etapa 1 -  Conceção e Desenvolvimento Generate and transmit COLOR BAR in FPGA to HDMI source</vt:lpstr>
      <vt:lpstr>Etapa 1 – Arquitetura A Transmissão de uma imagem gerada na FPGA</vt:lpstr>
      <vt:lpstr>Step 1 – Development  Simple communication of image between HDMI devices</vt:lpstr>
      <vt:lpstr>Step 1 – Development Simple communication of image between HDMI devices</vt:lpstr>
      <vt:lpstr>Etapa 1 – Arquitetura B Transmissão de imagem entre dispositivos HDMI</vt:lpstr>
      <vt:lpstr>Step 1 – Results Simple communication of image between HDMI devices</vt:lpstr>
      <vt:lpstr>Step 1 – Development  Simple communication of image and sound between HDMI devices</vt:lpstr>
      <vt:lpstr>Etapa 1 – Arquitetura C Transmissão de imagem e som entre dispositivos HDMI</vt:lpstr>
      <vt:lpstr>Etapa 1 Análise de Recursos Utilizados</vt:lpstr>
      <vt:lpstr>PowerPoint Presentation</vt:lpstr>
      <vt:lpstr>Step 2 – Development Serial communication of color bar generated in FPGA and HDMI source</vt:lpstr>
      <vt:lpstr>Step 2 – Development Serial communication of color bar generated in FPGA and HDMI source</vt:lpstr>
      <vt:lpstr>Etapa 2 – Arquitetura D Transmissão de uma barra de cores gerada na FPGA em série</vt:lpstr>
      <vt:lpstr>Step 2 – Development Serial communication of image between HDMI sink and source</vt:lpstr>
      <vt:lpstr>Step 2 – Development Serial communication of image between HDMI sink and source</vt:lpstr>
      <vt:lpstr>Step 2 – Results Serial communication of image between HDMI sink and source</vt:lpstr>
      <vt:lpstr>Conclusões</vt:lpstr>
      <vt:lpstr>Main Conclusion and Future Work</vt:lpstr>
      <vt:lpstr>Obrigada pela a atenção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69</cp:revision>
  <dcterms:created xsi:type="dcterms:W3CDTF">2017-06-16T22:20:09Z</dcterms:created>
  <dcterms:modified xsi:type="dcterms:W3CDTF">2017-06-28T16:41:51Z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